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051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309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28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374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712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51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658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79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14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67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428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99AD-F664-467C-9957-216D16597F51}" type="datetimeFigureOut">
              <a:rPr lang="en-IN" smtClean="0"/>
              <a:t>03-07-2020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CFAAF-E74A-4972-B362-0960C33B1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898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974" y="465541"/>
            <a:ext cx="10706636" cy="238760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7030A0"/>
                </a:solidFill>
                <a:latin typeface="Rockwell" panose="02060603020205020403" pitchFamily="18" charset="0"/>
              </a:rPr>
              <a:t>Primary </a:t>
            </a:r>
            <a:r>
              <a:rPr lang="en-IN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Hyperaldosteronism/ Conn’s syndrome</a:t>
            </a:r>
            <a:endParaRPr lang="en-IN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2316" y="4709622"/>
            <a:ext cx="5220236" cy="647990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Dr. </a:t>
            </a:r>
            <a:r>
              <a:rPr lang="en-IN" sz="4000" b="1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Hari</a:t>
            </a:r>
            <a:r>
              <a:rPr lang="en-IN" sz="4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4000" b="1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Sankar</a:t>
            </a:r>
            <a:r>
              <a:rPr lang="en-IN" sz="4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V</a:t>
            </a:r>
            <a:endParaRPr lang="en-IN" sz="4000" b="1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4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This is a rare disorder caused by a primary increase in</a:t>
            </a:r>
            <a:r>
              <a:rPr lang="en-IN" sz="36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production of aldosterone.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condition is</a:t>
            </a:r>
            <a:r>
              <a:rPr lang="en-IN" sz="36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characterized by hypertension, unprovoked </a:t>
            </a:r>
            <a:r>
              <a:rPr lang="en-IN" sz="36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hypokalemia</a:t>
            </a: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low plasma renin activity.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Only less than 2% of cases</a:t>
            </a:r>
            <a:r>
              <a:rPr lang="en-IN" sz="36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of hypertensive patients show </a:t>
            </a:r>
            <a:r>
              <a:rPr lang="en-IN" sz="36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hyperaldosteronism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Around</a:t>
            </a: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60-75% of cases are due to aldosterone producing</a:t>
            </a:r>
            <a:r>
              <a:rPr lang="en-IN" sz="36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adenoma of the adrenal cortex.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women </a:t>
            </a:r>
            <a:r>
              <a:rPr lang="en-IN" sz="36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aldosteronomas</a:t>
            </a: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are more common.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second type called </a:t>
            </a:r>
            <a:r>
              <a:rPr lang="en-IN" sz="3600" b="0" i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idiopathic</a:t>
            </a:r>
            <a:r>
              <a:rPr lang="en-IN" sz="3600" b="0" i="1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1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hyperaldosteronism</a:t>
            </a:r>
            <a:r>
              <a:rPr lang="en-IN" sz="3600" b="0" i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is probably due to bilateral adrenal</a:t>
            </a:r>
            <a:r>
              <a:rPr lang="en-IN" sz="36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hyperplasia. </a:t>
            </a:r>
            <a:endParaRPr lang="en-IN" sz="36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9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0818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Idiopathic </a:t>
            </a:r>
            <a:r>
              <a:rPr lang="en-IN" sz="3600" dirty="0" err="1">
                <a:solidFill>
                  <a:srgbClr val="0070C0"/>
                </a:solidFill>
                <a:latin typeface="Rockwell" panose="02060603020205020403" pitchFamily="18" charset="0"/>
              </a:rPr>
              <a:t>hyperaldosteronism</a:t>
            </a: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 is </a:t>
            </a: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more common </a:t>
            </a: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in men. </a:t>
            </a:r>
            <a:endParaRPr lang="en-IN" sz="36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There </a:t>
            </a: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is a rare subgroup of </a:t>
            </a: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idiopathic </a:t>
            </a:r>
            <a:r>
              <a:rPr lang="en-IN" sz="36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hyperaldosteronism</a:t>
            </a: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that is suppressible by glucocorticoids.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In normal subjects and </a:t>
            </a:r>
            <a:r>
              <a:rPr lang="en-IN" sz="3600" dirty="0" err="1">
                <a:solidFill>
                  <a:srgbClr val="0070C0"/>
                </a:solidFill>
                <a:latin typeface="Rockwell" panose="02060603020205020403" pitchFamily="18" charset="0"/>
              </a:rPr>
              <a:t>hyperaldosteronism</a:t>
            </a: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glucocorticoid administration </a:t>
            </a:r>
            <a:r>
              <a:rPr lang="en-IN" sz="3600" dirty="0">
                <a:solidFill>
                  <a:srgbClr val="0070C0"/>
                </a:solidFill>
                <a:latin typeface="Rockwell" panose="02060603020205020403" pitchFamily="18" charset="0"/>
              </a:rPr>
              <a:t>does not suppress </a:t>
            </a: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aldosterone levels.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combination of low serum potassium, low plasma renin activity, alkalosis and a high non-suppressible plasma aldosterone confirms the diagnosis. </a:t>
            </a:r>
          </a:p>
        </p:txBody>
      </p:sp>
    </p:spTree>
    <p:extLst>
      <p:ext uri="{BB962C8B-B14F-4D97-AF65-F5344CB8AC3E}">
        <p14:creationId xmlns:p14="http://schemas.microsoft.com/office/powerpoint/2010/main" val="262283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0913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Conn’s syndrome patients do not have </a:t>
            </a:r>
            <a:r>
              <a:rPr lang="en-IN" sz="36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edema</a:t>
            </a: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This phenomenon is called “</a:t>
            </a:r>
            <a:r>
              <a:rPr lang="en-IN" sz="36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mineralo</a:t>
            </a: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corticoid escape”. Demonstration of raised aldosterone levels in the adrenal venous blood obtained by selective catheterization helps to identify the side of lesion.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CT scanning, MRI and isotopic imaging help to demonstrate the lesion.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Differential diagnosis includes malignant hypertension </a:t>
            </a:r>
            <a:r>
              <a:rPr lang="en-IN" sz="36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uni</a:t>
            </a:r>
            <a:r>
              <a:rPr lang="en-IN" sz="3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/or bilateral renal ischemia and potassium losing nephropathies.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65929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296215"/>
            <a:ext cx="119730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600" b="1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Secondary </a:t>
            </a:r>
            <a:r>
              <a:rPr lang="en-IN" sz="3600" b="1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hyperaldosteronism</a:t>
            </a:r>
            <a:r>
              <a:rPr lang="en-IN" sz="3600" b="1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can occur due to high</a:t>
            </a:r>
            <a:r>
              <a:rPr lang="en-IN" sz="36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renin production occurring in renal artery stenosis,</a:t>
            </a:r>
            <a:r>
              <a:rPr lang="en-IN" sz="36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congestive heart failure, prolonged use of diuretics and</a:t>
            </a:r>
            <a:r>
              <a:rPr lang="en-IN" sz="36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6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others.</a:t>
            </a:r>
            <a:endParaRPr lang="en-IN" sz="36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00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280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98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241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Wingdings</vt:lpstr>
      <vt:lpstr>Office Theme</vt:lpstr>
      <vt:lpstr>Primary Hyperaldosteronism/ Conn’s syndrome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Hyperaldosteronism/ Conn’s syndrome</dc:title>
  <dc:creator>Microsoft account</dc:creator>
  <cp:lastModifiedBy>Microsoft account</cp:lastModifiedBy>
  <cp:revision>2</cp:revision>
  <dcterms:created xsi:type="dcterms:W3CDTF">2020-07-03T04:48:16Z</dcterms:created>
  <dcterms:modified xsi:type="dcterms:W3CDTF">2020-07-03T06:11:08Z</dcterms:modified>
</cp:coreProperties>
</file>